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8" r:id="rId6"/>
    <p:sldId id="261" r:id="rId7"/>
    <p:sldId id="270" r:id="rId8"/>
    <p:sldId id="271" r:id="rId9"/>
    <p:sldId id="273" r:id="rId10"/>
    <p:sldId id="278" r:id="rId11"/>
    <p:sldId id="279" r:id="rId12"/>
    <p:sldId id="269" r:id="rId13"/>
    <p:sldId id="267" r:id="rId14"/>
    <p:sldId id="275" r:id="rId15"/>
    <p:sldId id="280" r:id="rId16"/>
    <p:sldId id="281" r:id="rId17"/>
    <p:sldId id="282" r:id="rId18"/>
    <p:sldId id="284" r:id="rId19"/>
    <p:sldId id="274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  <a:srgbClr val="9B37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8000"/>
  </p:normalViewPr>
  <p:slideViewPr>
    <p:cSldViewPr snapToGrid="0">
      <p:cViewPr>
        <p:scale>
          <a:sx n="100" d="100"/>
          <a:sy n="100" d="100"/>
        </p:scale>
        <p:origin x="1224" y="112"/>
      </p:cViewPr>
      <p:guideLst>
        <p:guide orient="horz" pos="2092"/>
        <p:guide pos="2880"/>
        <p:guide pos="55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CB4E9-9F10-445D-898A-4C7FDF6A12A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1234F-1D0B-4526-934D-0A5952B7B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066" y="1955777"/>
            <a:ext cx="7772400" cy="147002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68949"/>
            <a:ext cx="6400800" cy="111192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248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2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720"/>
            <a:ext cx="8229600" cy="5217443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9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149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1655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58780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2696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92677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6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2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6474"/>
            <a:ext cx="4040188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67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6474"/>
            <a:ext cx="4041775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4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2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2301"/>
            <a:ext cx="7772400" cy="2153944"/>
          </a:xfrm>
        </p:spPr>
        <p:txBody>
          <a:bodyPr>
            <a:normAutofit fontScale="90000"/>
          </a:bodyPr>
          <a:lstStyle/>
          <a:p>
            <a:r>
              <a:rPr lang="en-GB" sz="4900" dirty="0" smtClean="0"/>
              <a:t>Results of the recent </a:t>
            </a:r>
            <a:r>
              <a:rPr lang="en-GB" sz="4900" dirty="0" err="1" smtClean="0"/>
              <a:t>eBPM</a:t>
            </a:r>
            <a:r>
              <a:rPr lang="en-GB" sz="4900" dirty="0" smtClean="0"/>
              <a:t> measurements with electron and proton beams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31755"/>
            <a:ext cx="7772400" cy="603645"/>
          </a:xfrm>
        </p:spPr>
        <p:txBody>
          <a:bodyPr>
            <a:normAutofit/>
          </a:bodyPr>
          <a:lstStyle/>
          <a:p>
            <a:r>
              <a:rPr lang="es-ES" u="sng" dirty="0" smtClean="0">
                <a:solidFill>
                  <a:schemeClr val="tx1"/>
                </a:solidFill>
              </a:rPr>
              <a:t>E. Senes</a:t>
            </a:r>
            <a:r>
              <a:rPr lang="es-ES" dirty="0">
                <a:solidFill>
                  <a:schemeClr val="tx1"/>
                </a:solidFill>
              </a:rPr>
              <a:t>, F.G. </a:t>
            </a:r>
            <a:r>
              <a:rPr lang="es-ES" dirty="0" err="1" smtClean="0">
                <a:solidFill>
                  <a:schemeClr val="tx1"/>
                </a:solidFill>
              </a:rPr>
              <a:t>Guillot-Vignot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Krupa</a:t>
            </a:r>
            <a:r>
              <a:rPr lang="es-ES" dirty="0">
                <a:solidFill>
                  <a:schemeClr val="tx1"/>
                </a:solidFill>
              </a:rPr>
              <a:t>, L. </a:t>
            </a:r>
            <a:r>
              <a:rPr lang="es-ES" dirty="0" err="1" smtClean="0">
                <a:solidFill>
                  <a:schemeClr val="tx1"/>
                </a:solidFill>
              </a:rPr>
              <a:t>Soby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Wendt</a:t>
            </a:r>
            <a:endParaRPr lang="es-E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e Dangers of CERN: Time to be Scared When the Scientists 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89151"/>
            <a:ext cx="1350962" cy="13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799" y="5682963"/>
            <a:ext cx="7772400" cy="102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AWAKE instrumentation meeting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12 </a:t>
            </a:r>
            <a:r>
              <a:rPr lang="en-GB" dirty="0">
                <a:solidFill>
                  <a:schemeClr val="tx1"/>
                </a:solidFill>
              </a:rPr>
              <a:t>D</a:t>
            </a:r>
            <a:r>
              <a:rPr lang="en-GB" dirty="0" smtClean="0">
                <a:solidFill>
                  <a:schemeClr val="tx1"/>
                </a:solidFill>
              </a:rPr>
              <a:t>ecember 2018</a:t>
            </a:r>
          </a:p>
        </p:txBody>
      </p:sp>
    </p:spTree>
    <p:extLst>
      <p:ext uri="{BB962C8B-B14F-4D97-AF65-F5344CB8AC3E}">
        <p14:creationId xmlns:p14="http://schemas.microsoft.com/office/powerpoint/2010/main" val="4452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" y="1011764"/>
            <a:ext cx="4324350" cy="2882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07" y="1062562"/>
            <a:ext cx="4248153" cy="2832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9" y="4074800"/>
            <a:ext cx="7937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the bunch overcomes and runs away from the pickup, the reflected signal builds up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distance between the two peaks is 2L</a:t>
            </a:r>
            <a:r>
              <a:rPr lang="en-US" sz="2400" baseline="-25000" dirty="0" smtClean="0"/>
              <a:t>stripline</a:t>
            </a:r>
            <a:r>
              <a:rPr lang="en-US" sz="2400" dirty="0" smtClean="0"/>
              <a:t>/c. In our case it is ~800 </a:t>
            </a:r>
            <a:r>
              <a:rPr lang="en-US" sz="2400" dirty="0" err="1" smtClean="0"/>
              <a:t>ps</a:t>
            </a:r>
            <a:r>
              <a:rPr lang="en-US" sz="2400" dirty="0" smtClean="0"/>
              <a:t> for 120 mm electrodes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frequency domain the ideal beam response is convoluted with the pickup response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831628"/>
            <a:ext cx="3964193" cy="2642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42" y="831628"/>
            <a:ext cx="3934697" cy="26231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155" y="1681528"/>
            <a:ext cx="1700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</a:t>
            </a:r>
            <a:r>
              <a:rPr lang="en-US" u="sng" baseline="30000" dirty="0" smtClean="0"/>
              <a:t>+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3e11 ppb</a:t>
            </a:r>
          </a:p>
          <a:p>
            <a:r>
              <a:rPr lang="en-US" dirty="0" smtClean="0"/>
              <a:t>4 ns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3474423"/>
            <a:ext cx="3964193" cy="2608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155" y="4316855"/>
            <a:ext cx="1699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</a:t>
            </a:r>
            <a:r>
              <a:rPr lang="en-US" u="sng" baseline="30000" dirty="0" smtClean="0"/>
              <a:t>-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1e9 ppb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3467951"/>
            <a:ext cx="3922001" cy="261466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9288" y="2197664"/>
            <a:ext cx="2857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Proton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2e11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 ns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Most of the signal below the GHz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21719"/>
            <a:ext cx="5712373" cy="3998661"/>
          </a:xfrm>
        </p:spPr>
      </p:pic>
    </p:spTree>
    <p:extLst>
      <p:ext uri="{BB962C8B-B14F-4D97-AF65-F5344CB8AC3E}">
        <p14:creationId xmlns:p14="http://schemas.microsoft.com/office/powerpoint/2010/main" val="9993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7088" y="11915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</a:t>
            </a:r>
            <a:r>
              <a:rPr lang="en-US" sz="2000" b="1" dirty="0" smtClean="0"/>
              <a:t>lectron beam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</a:t>
            </a:r>
            <a:r>
              <a:rPr lang="en-US" sz="2000" dirty="0" smtClean="0"/>
              <a:t>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a lot of noise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20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11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1716" y="7828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/>
          <a:stretch/>
        </p:blipFill>
        <p:spPr>
          <a:xfrm>
            <a:off x="4004054" y="782894"/>
            <a:ext cx="5457446" cy="3268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6187" y="3724127"/>
            <a:ext cx="7872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</a:t>
            </a:r>
            <a:r>
              <a:rPr lang="en-US" sz="2000" b="1" dirty="0" smtClean="0"/>
              <a:t>lectron beam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 the beam component is constant up to 10s of GHz, the signal can be observed on the longer scale including the reflections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dips in the spectrum are compatibl</a:t>
            </a:r>
            <a:r>
              <a:rPr lang="en-US" sz="2000" dirty="0" smtClean="0"/>
              <a:t>e with the pickup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Three frequency intervals look interesting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C000"/>
                </a:solidFill>
              </a:rPr>
              <a:t>0 </a:t>
            </a:r>
            <a:r>
              <a:rPr lang="mr-IN" sz="2000" b="1" dirty="0" smtClean="0">
                <a:solidFill>
                  <a:srgbClr val="FFC000"/>
                </a:solidFill>
              </a:rPr>
              <a:t>–</a:t>
            </a:r>
            <a:r>
              <a:rPr lang="en-US" sz="2000" b="1" dirty="0" smtClean="0">
                <a:solidFill>
                  <a:srgbClr val="FFC000"/>
                </a:solidFill>
              </a:rPr>
              <a:t> 1.25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</a:rPr>
              <a:t>1.25 </a:t>
            </a:r>
            <a:r>
              <a:rPr lang="mr-IN" sz="2000" b="1" dirty="0" smtClean="0">
                <a:solidFill>
                  <a:srgbClr val="00B050"/>
                </a:solidFill>
              </a:rPr>
              <a:t>–</a:t>
            </a:r>
            <a:r>
              <a:rPr lang="en-US" sz="2000" b="1" dirty="0" smtClean="0">
                <a:solidFill>
                  <a:srgbClr val="00B050"/>
                </a:solidFill>
              </a:rPr>
              <a:t> 2.5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2.5 </a:t>
            </a:r>
            <a:r>
              <a:rPr lang="mr-IN" sz="2000" b="1" dirty="0" smtClean="0">
                <a:solidFill>
                  <a:srgbClr val="FF0000"/>
                </a:solidFill>
              </a:rPr>
              <a:t>–</a:t>
            </a:r>
            <a:r>
              <a:rPr lang="en-US" sz="2000" b="1" dirty="0" smtClean="0">
                <a:solidFill>
                  <a:srgbClr val="FF0000"/>
                </a:solidFill>
              </a:rPr>
              <a:t> 3.5 GHz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Above 3.5 GHz mostly noise </a:t>
            </a:r>
          </a:p>
        </p:txBody>
      </p:sp>
    </p:spTree>
    <p:extLst>
      <p:ext uri="{BB962C8B-B14F-4D97-AF65-F5344CB8AC3E}">
        <p14:creationId xmlns:p14="http://schemas.microsoft.com/office/powerpoint/2010/main" val="2227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/>
          <a:stretch/>
        </p:blipFill>
        <p:spPr>
          <a:xfrm>
            <a:off x="88900" y="1009428"/>
            <a:ext cx="4829772" cy="2892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268043"/>
            <a:ext cx="8399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steering:</a:t>
            </a:r>
            <a:endParaRPr lang="en-US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first two frequency regions show clear dependency on the position of the </a:t>
            </a:r>
            <a:r>
              <a:rPr lang="en-US" sz="2400" dirty="0" err="1" smtClean="0"/>
              <a:t>Δ</a:t>
            </a:r>
            <a:r>
              <a:rPr lang="en-US" sz="2400" dirty="0" smtClean="0"/>
              <a:t>/</a:t>
            </a:r>
            <a:r>
              <a:rPr lang="en-US" sz="2400" dirty="0" err="1" smtClean="0"/>
              <a:t>Σ</a:t>
            </a:r>
            <a:r>
              <a:rPr lang="en-US" sz="2400" dirty="0" smtClean="0"/>
              <a:t> signal. The third one in a reduced scale.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Above the 3.5 GHz the position information is lost</a:t>
            </a:r>
            <a:endParaRPr lang="en-US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8197" r="8678" b="5465"/>
          <a:stretch/>
        </p:blipFill>
        <p:spPr>
          <a:xfrm>
            <a:off x="4826001" y="796555"/>
            <a:ext cx="3860800" cy="37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470478"/>
            <a:ext cx="7327900" cy="2931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646802"/>
            <a:ext cx="7327900" cy="293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-p</a:t>
            </a:r>
            <a:r>
              <a:rPr lang="en-US" baseline="30000" dirty="0" smtClean="0"/>
              <a:t>+ </a:t>
            </a:r>
            <a:r>
              <a:rPr lang="en-US" dirty="0" smtClean="0"/>
              <a:t>spectra comparison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72" y="628428"/>
            <a:ext cx="3793067" cy="3793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8428"/>
            <a:ext cx="4893733" cy="367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and p</a:t>
            </a:r>
            <a:r>
              <a:rPr lang="en-US" baseline="30000" dirty="0" smtClean="0"/>
              <a:t>+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268043"/>
            <a:ext cx="839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 with proton presence:</a:t>
            </a:r>
            <a:endParaRPr lang="en-US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Proton beam stayed in the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</a:t>
            </a:r>
            <a:r>
              <a:rPr lang="en-US" sz="2400" dirty="0" smtClean="0"/>
              <a:t>due to the reduced </a:t>
            </a:r>
            <a:r>
              <a:rPr lang="en-US" sz="2400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the </a:t>
            </a:r>
            <a:r>
              <a:rPr lang="en-US" sz="2400" dirty="0" smtClean="0">
                <a:solidFill>
                  <a:srgbClr val="FFC000"/>
                </a:solidFill>
              </a:rPr>
              <a:t>orange</a:t>
            </a:r>
            <a:r>
              <a:rPr lang="en-US" sz="2400" dirty="0" smtClean="0"/>
              <a:t> region the signal of the protons dominates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Some dependence in the </a:t>
            </a:r>
            <a:r>
              <a:rPr lang="en-US" sz="2400" dirty="0" smtClean="0">
                <a:solidFill>
                  <a:srgbClr val="00B050"/>
                </a:solidFill>
              </a:rPr>
              <a:t>green</a:t>
            </a:r>
            <a:r>
              <a:rPr lang="en-US" sz="2400" dirty="0" smtClean="0"/>
              <a:t> band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Measurement limited by the dynamic range of the scope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92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82848"/>
            <a:ext cx="8399463" cy="5541752"/>
          </a:xfrm>
        </p:spPr>
        <p:txBody>
          <a:bodyPr/>
          <a:lstStyle/>
          <a:p>
            <a:r>
              <a:rPr lang="en-US" b="1" dirty="0" smtClean="0"/>
              <a:t>The measurement </a:t>
            </a:r>
            <a:r>
              <a:rPr lang="en-US" dirty="0" smtClean="0"/>
              <a:t>of the electron beam position in presence of the protons </a:t>
            </a:r>
            <a:r>
              <a:rPr lang="en-US" b="1" dirty="0" smtClean="0"/>
              <a:t>is challenging</a:t>
            </a:r>
          </a:p>
          <a:p>
            <a:pPr lvl="1"/>
            <a:r>
              <a:rPr lang="en-US" dirty="0" smtClean="0"/>
              <a:t> It is possible if the beams are different in bunch charge and length</a:t>
            </a:r>
          </a:p>
          <a:p>
            <a:pPr lvl="1"/>
            <a:r>
              <a:rPr lang="en-US" dirty="0" smtClean="0"/>
              <a:t>The bigger the difference the smaller is the bias of the protons on the measured electron position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bunch shape</a:t>
            </a:r>
            <a:r>
              <a:rPr lang="en-US" dirty="0" smtClean="0"/>
              <a:t> plays an important role as it </a:t>
            </a:r>
            <a:r>
              <a:rPr lang="en-US" b="1" dirty="0" smtClean="0"/>
              <a:t>changes the relative contribution of the two beams to the measurement</a:t>
            </a:r>
          </a:p>
          <a:p>
            <a:r>
              <a:rPr lang="en-US" dirty="0" smtClean="0"/>
              <a:t>According to the measurements, the present system looks capable to measure the electron position in one of the higher frequency intervals before the noise</a:t>
            </a:r>
          </a:p>
          <a:p>
            <a:r>
              <a:rPr lang="en-US" dirty="0" smtClean="0"/>
              <a:t>The measurement in presence of protons is limited by the dynamic range of the oscilloscope</a:t>
            </a:r>
          </a:p>
          <a:p>
            <a:r>
              <a:rPr lang="en-US" b="1" dirty="0" smtClean="0"/>
              <a:t>The input of AWAKE on the future beams parameters in run 2 is fundamental to design reliable diagnostic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Present setup</a:t>
            </a:r>
          </a:p>
          <a:p>
            <a:r>
              <a:rPr lang="en-US" sz="2800" dirty="0" smtClean="0"/>
              <a:t>The ideal case</a:t>
            </a:r>
          </a:p>
          <a:p>
            <a:pPr lvl="1"/>
            <a:r>
              <a:rPr lang="en-US" dirty="0" smtClean="0"/>
              <a:t>Beam spectrum for AWAKE </a:t>
            </a:r>
            <a:r>
              <a:rPr lang="en-US" dirty="0" err="1" smtClean="0"/>
              <a:t>gaussian</a:t>
            </a:r>
            <a:r>
              <a:rPr lang="en-US" dirty="0" smtClean="0"/>
              <a:t> beams</a:t>
            </a:r>
          </a:p>
          <a:p>
            <a:pPr lvl="1"/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</a:t>
            </a:r>
          </a:p>
          <a:p>
            <a:r>
              <a:rPr lang="en-US" dirty="0" smtClean="0"/>
              <a:t>The real world</a:t>
            </a:r>
          </a:p>
          <a:p>
            <a:pPr lvl="1"/>
            <a:r>
              <a:rPr lang="en-US" dirty="0" smtClean="0"/>
              <a:t>Proton beam</a:t>
            </a:r>
          </a:p>
          <a:p>
            <a:pPr lvl="1"/>
            <a:r>
              <a:rPr lang="en-US" dirty="0" smtClean="0"/>
              <a:t>Electron beam</a:t>
            </a:r>
          </a:p>
          <a:p>
            <a:pPr lvl="1"/>
            <a:r>
              <a:rPr lang="en-US" dirty="0" smtClean="0"/>
              <a:t>Electron and proton beam</a:t>
            </a:r>
          </a:p>
          <a:p>
            <a:r>
              <a:rPr lang="en-US" dirty="0" smtClean="0"/>
              <a:t>Conclusions </a:t>
            </a:r>
            <a:r>
              <a:rPr lang="en-US" dirty="0" smtClean="0"/>
              <a:t>and what comes next</a:t>
            </a:r>
            <a:endParaRPr lang="en-US" dirty="0" smtClean="0"/>
          </a:p>
          <a:p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 simulation of the pickup structure in order to possibly understand the source of the noise at high frequency</a:t>
            </a:r>
          </a:p>
          <a:p>
            <a:r>
              <a:rPr lang="en-US" dirty="0" smtClean="0"/>
              <a:t>VNA measurements on a spare</a:t>
            </a:r>
          </a:p>
          <a:p>
            <a:r>
              <a:rPr lang="en-US" dirty="0" smtClean="0"/>
              <a:t>Brainstorm on further future design ideas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28"/>
            <a:ext cx="8795678" cy="44896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441239" y="3000264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S. Liu et al., The installation and commissioning of </a:t>
            </a:r>
            <a:br>
              <a:rPr lang="en-US" sz="1100" dirty="0" smtClean="0"/>
            </a:br>
            <a:r>
              <a:rPr lang="en-US" sz="1100" dirty="0" smtClean="0"/>
              <a:t>the AWAKE </a:t>
            </a:r>
            <a:r>
              <a:rPr lang="en-US" sz="1100" dirty="0" err="1" smtClean="0"/>
              <a:t>stripline</a:t>
            </a:r>
            <a:r>
              <a:rPr lang="en-US" sz="1100" dirty="0" smtClean="0"/>
              <a:t> BPM, Conf. Proc. </a:t>
            </a:r>
            <a:r>
              <a:rPr lang="en-US" sz="1100" dirty="0"/>
              <a:t>o</a:t>
            </a:r>
            <a:r>
              <a:rPr lang="en-US" sz="1100" dirty="0" smtClean="0"/>
              <a:t>f IBIC 2018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706624" y="5379896"/>
            <a:ext cx="512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6 electron BPMs on the electron beamline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 electron BPMs on the common beamline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BPM51 was tested (the closest to the plasma cell)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39696" y="4160520"/>
            <a:ext cx="566928" cy="1499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09930" y="568273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BPM51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AWAKE </a:t>
            </a:r>
            <a:r>
              <a:rPr lang="en-US" dirty="0" err="1" smtClean="0"/>
              <a:t>eBPM</a:t>
            </a:r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1079500" y="831628"/>
            <a:ext cx="6985000" cy="42879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192193" y="3089644"/>
            <a:ext cx="3313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S. Liu et al., </a:t>
            </a:r>
            <a:r>
              <a:rPr lang="en-US" sz="1100" dirty="0"/>
              <a:t>Development of the AWAKE </a:t>
            </a:r>
            <a:r>
              <a:rPr lang="en-US" sz="1100" dirty="0" err="1"/>
              <a:t>Stripline</a:t>
            </a:r>
            <a:r>
              <a:rPr lang="en-US" sz="1100" dirty="0"/>
              <a:t> BPM </a:t>
            </a:r>
            <a:endParaRPr lang="en-US" sz="1100" dirty="0" smtClean="0"/>
          </a:p>
          <a:p>
            <a:pPr algn="ctr"/>
            <a:r>
              <a:rPr lang="en-US" sz="1100" dirty="0" smtClean="0"/>
              <a:t>Electronics, Conf. Proc. of TIPP2017 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</a:t>
            </a:r>
            <a:r>
              <a:rPr lang="en-GB" sz="4900" smtClean="0"/>
              <a:t>ideal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4591" y="3941750"/>
            <a:ext cx="325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3e11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 ns bunch length (4σ)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0383" y="1834777"/>
            <a:ext cx="3433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Electron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1e9 </a:t>
            </a:r>
            <a:r>
              <a:rPr lang="en-US" sz="2400" dirty="0" smtClean="0">
                <a:solidFill>
                  <a:srgbClr val="0070C0"/>
                </a:solidFill>
              </a:rPr>
              <a:t>electrons (~160 </a:t>
            </a:r>
            <a:r>
              <a:rPr lang="en-US" sz="2400" dirty="0" err="1" smtClean="0">
                <a:solidFill>
                  <a:srgbClr val="0070C0"/>
                </a:solidFill>
              </a:rPr>
              <a:t>pC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 </a:t>
            </a:r>
            <a:r>
              <a:rPr lang="en-US" sz="2400" dirty="0" err="1" smtClean="0">
                <a:solidFill>
                  <a:srgbClr val="0070C0"/>
                </a:solidFill>
              </a:rPr>
              <a:t>ps</a:t>
            </a:r>
            <a:r>
              <a:rPr lang="en-US" sz="2400" dirty="0" smtClean="0">
                <a:solidFill>
                  <a:srgbClr val="0070C0"/>
                </a:solidFill>
              </a:rPr>
              <a:t> bunch length (4σ)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625"/>
            <a:ext cx="4723649" cy="3149099"/>
          </a:xfrm>
        </p:spPr>
      </p:pic>
      <p:cxnSp>
        <p:nvCxnSpPr>
          <p:cNvPr id="16" name="Straight Arrow Connector 15"/>
          <p:cNvCxnSpPr/>
          <p:nvPr/>
        </p:nvCxnSpPr>
        <p:spPr>
          <a:xfrm flipH="1">
            <a:off x="2616117" y="2743521"/>
            <a:ext cx="2565929" cy="57394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384884" y="4541915"/>
            <a:ext cx="2019707" cy="6316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625"/>
            <a:ext cx="4723649" cy="314909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7" y="2084625"/>
            <a:ext cx="4723649" cy="31490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612"/>
            <a:ext cx="6670104" cy="44467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</a:t>
            </a:r>
            <a:r>
              <a:rPr lang="en-GB" dirty="0" smtClean="0"/>
              <a:t>parameters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3269" y="1067983"/>
            <a:ext cx="410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maximum magnitude depends on the </a:t>
            </a:r>
            <a:r>
              <a:rPr lang="en-US" sz="2400" b="1" dirty="0" smtClean="0"/>
              <a:t>bunch charge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3463339"/>
            <a:ext cx="271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utoff frequency on the </a:t>
            </a:r>
            <a:r>
              <a:rPr lang="en-US" sz="2400" b="1" dirty="0" smtClean="0"/>
              <a:t>bunch length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63269" y="1898980"/>
            <a:ext cx="1659225" cy="12292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1581461" y="3110459"/>
            <a:ext cx="164892" cy="43471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634536" y="3859006"/>
            <a:ext cx="1521642" cy="435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rot="16200000">
            <a:off x="4241896" y="4324340"/>
            <a:ext cx="190293" cy="46991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8917" y="3063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ΔI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2083" y="4036629"/>
            <a:ext cx="53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Δf</a:t>
            </a:r>
            <a:r>
              <a:rPr lang="en-US" sz="2400" baseline="-25000" dirty="0" err="1"/>
              <a:t>c</a:t>
            </a:r>
            <a:endParaRPr lang="en-US" sz="2400" baseline="-250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6328"/>
            <a:ext cx="5058108" cy="33720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</a:t>
            </a:r>
            <a:r>
              <a:rPr lang="en-GB" dirty="0" err="1" smtClean="0"/>
              <a:t>parametres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2696" y="1606328"/>
            <a:ext cx="4461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more realistic parameters: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proton</a:t>
            </a:r>
            <a:r>
              <a:rPr lang="en-US" sz="2400" dirty="0" smtClean="0"/>
              <a:t> spectrum drops considerably after 500 MHz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electron</a:t>
            </a:r>
            <a:r>
              <a:rPr lang="en-US" sz="2400" dirty="0" smtClean="0"/>
              <a:t> spectrum stays almost constant for tens of GHz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Ideal beams </a:t>
            </a:r>
            <a:r>
              <a:rPr lang="en-US" sz="2400" dirty="0" smtClean="0"/>
              <a:t>assumption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Large dependence on the beam parameters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ThemeJGN2015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PersonalThemeJGN2015_v2</Template>
  <TotalTime>12400</TotalTime>
  <Words>1025</Words>
  <Application>Microsoft Macintosh PowerPoint</Application>
  <PresentationFormat>On-screen Show (4:3)</PresentationFormat>
  <Paragraphs>159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Mangal</vt:lpstr>
      <vt:lpstr>Arial</vt:lpstr>
      <vt:lpstr>PersonalThemeJGN2015_v2</vt:lpstr>
      <vt:lpstr>Results of the recent eBPM measurements with electron and proton beams</vt:lpstr>
      <vt:lpstr>Outline</vt:lpstr>
      <vt:lpstr>Present setup</vt:lpstr>
      <vt:lpstr>AWAKE eBPM design</vt:lpstr>
      <vt:lpstr>The ideal world</vt:lpstr>
      <vt:lpstr>Example p+ and e- beams</vt:lpstr>
      <vt:lpstr>Example p+ and e- beams</vt:lpstr>
      <vt:lpstr>Sensibility to beam parameters</vt:lpstr>
      <vt:lpstr>Sensibility to beam parametres</vt:lpstr>
      <vt:lpstr>Ideal stripline pickup response</vt:lpstr>
      <vt:lpstr>Ideal stripline pickup response</vt:lpstr>
      <vt:lpstr>The real world</vt:lpstr>
      <vt:lpstr>Proton beam measurements</vt:lpstr>
      <vt:lpstr>Electron beam measurements</vt:lpstr>
      <vt:lpstr>Electron beam measurements</vt:lpstr>
      <vt:lpstr>Electron beam measurements</vt:lpstr>
      <vt:lpstr>e--p+ spectra comparison</vt:lpstr>
      <vt:lpstr>e- and p+ together</vt:lpstr>
      <vt:lpstr>Conclusions</vt:lpstr>
      <vt:lpstr>Future steps</vt:lpstr>
    </vt:vector>
  </TitlesOfParts>
  <Company>CERN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rf high-gradient testing results</dc:title>
  <dc:creator>Jorge Giner Navarro</dc:creator>
  <cp:lastModifiedBy>Microsoft Office User</cp:lastModifiedBy>
  <cp:revision>190</cp:revision>
  <cp:lastPrinted>2018-02-16T14:08:24Z</cp:lastPrinted>
  <dcterms:created xsi:type="dcterms:W3CDTF">2016-03-10T12:25:48Z</dcterms:created>
  <dcterms:modified xsi:type="dcterms:W3CDTF">2018-12-10T18:24:22Z</dcterms:modified>
</cp:coreProperties>
</file>